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946" r:id="rId3"/>
    <p:sldId id="1069" r:id="rId4"/>
    <p:sldId id="1117" r:id="rId5"/>
    <p:sldId id="1118" r:id="rId6"/>
    <p:sldId id="1119" r:id="rId7"/>
    <p:sldId id="1070" r:id="rId8"/>
    <p:sldId id="1071" r:id="rId9"/>
    <p:sldId id="1068" r:id="rId10"/>
    <p:sldId id="1078" r:id="rId11"/>
    <p:sldId id="1072" r:id="rId12"/>
    <p:sldId id="1074" r:id="rId13"/>
    <p:sldId id="1077" r:id="rId14"/>
    <p:sldId id="1079" r:id="rId15"/>
    <p:sldId id="1080" r:id="rId16"/>
    <p:sldId id="1081" r:id="rId17"/>
    <p:sldId id="1082" r:id="rId18"/>
    <p:sldId id="1083" r:id="rId19"/>
    <p:sldId id="1084" r:id="rId20"/>
    <p:sldId id="1086" r:id="rId21"/>
    <p:sldId id="1089" r:id="rId22"/>
    <p:sldId id="1090" r:id="rId23"/>
    <p:sldId id="1091" r:id="rId24"/>
    <p:sldId id="1085" r:id="rId25"/>
    <p:sldId id="1092" r:id="rId26"/>
    <p:sldId id="1093" r:id="rId27"/>
    <p:sldId id="1094" r:id="rId28"/>
    <p:sldId id="1095" r:id="rId29"/>
    <p:sldId id="1087" r:id="rId30"/>
    <p:sldId id="1096" r:id="rId31"/>
    <p:sldId id="1097" r:id="rId32"/>
    <p:sldId id="1098" r:id="rId33"/>
    <p:sldId id="1088" r:id="rId34"/>
    <p:sldId id="1099" r:id="rId35"/>
    <p:sldId id="1104" r:id="rId36"/>
    <p:sldId id="1100" r:id="rId37"/>
    <p:sldId id="1101" r:id="rId38"/>
    <p:sldId id="1102" r:id="rId39"/>
    <p:sldId id="1105" r:id="rId40"/>
    <p:sldId id="1103" r:id="rId41"/>
    <p:sldId id="1106" r:id="rId42"/>
    <p:sldId id="1075" r:id="rId43"/>
    <p:sldId id="1107" r:id="rId44"/>
    <p:sldId id="1112" r:id="rId45"/>
    <p:sldId id="1113" r:id="rId46"/>
    <p:sldId id="1114" r:id="rId47"/>
    <p:sldId id="1115" r:id="rId48"/>
    <p:sldId id="1116" r:id="rId4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5D9"/>
    <a:srgbClr val="FFF4D5"/>
    <a:srgbClr val="FFF6DD"/>
    <a:srgbClr val="163856"/>
    <a:srgbClr val="FFF2CC"/>
    <a:srgbClr val="1F4E79"/>
    <a:srgbClr val="0B1C2B"/>
    <a:srgbClr val="ADB9CA"/>
    <a:srgbClr val="F2F2F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42" autoAdjust="0"/>
    <p:restoredTop sz="94660"/>
  </p:normalViewPr>
  <p:slideViewPr>
    <p:cSldViewPr snapToGrid="0">
      <p:cViewPr varScale="1">
        <p:scale>
          <a:sx n="94" d="100"/>
          <a:sy n="94" d="100"/>
        </p:scale>
        <p:origin x="1099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20/09/2015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20/09/2015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20/09/2015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20/09/2015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20/09/2015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20/09/2015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20/09/2015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20/09/2015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20/09/2015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20/09/2015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20/09/2015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20/09/2015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3696" y="716347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938010"/>
            <a:ext cx="45964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latin typeface="+mj-lt"/>
              </a:rPr>
              <a:t>- A falsa religião</a:t>
            </a:r>
            <a:endParaRPr lang="pt-BR" sz="45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4046" y="2006070"/>
            <a:ext cx="8082644" cy="800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Repensar sua religião...</a:t>
            </a:r>
          </a:p>
        </p:txBody>
      </p:sp>
    </p:spTree>
    <p:extLst>
      <p:ext uri="{BB962C8B-B14F-4D97-AF65-F5344CB8AC3E}">
        <p14:creationId xmlns:p14="http://schemas.microsoft.com/office/powerpoint/2010/main" val="306601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3696" y="716347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938010"/>
            <a:ext cx="45964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latin typeface="+mj-lt"/>
              </a:rPr>
              <a:t>- A falsa religião</a:t>
            </a:r>
            <a:endParaRPr lang="pt-BR" sz="45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270" y="2490281"/>
            <a:ext cx="906235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500" dirty="0" smtClean="0"/>
              <a:t>Sua fé é exclusiva em Cristo?</a:t>
            </a:r>
            <a:endParaRPr lang="pt-BR" sz="4500" dirty="0"/>
          </a:p>
        </p:txBody>
      </p:sp>
    </p:spTree>
    <p:extLst>
      <p:ext uri="{BB962C8B-B14F-4D97-AF65-F5344CB8AC3E}">
        <p14:creationId xmlns:p14="http://schemas.microsoft.com/office/powerpoint/2010/main" val="361062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3696" y="716347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938010"/>
            <a:ext cx="45964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latin typeface="+mj-lt"/>
              </a:rPr>
              <a:t>- A falsa religião</a:t>
            </a:r>
            <a:endParaRPr lang="pt-BR" sz="45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4592" y="2342355"/>
            <a:ext cx="75274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500" dirty="0" smtClean="0"/>
              <a:t>Sua vida é religiosa?</a:t>
            </a:r>
            <a:endParaRPr lang="pt-BR" sz="4500" dirty="0"/>
          </a:p>
        </p:txBody>
      </p:sp>
    </p:spTree>
    <p:extLst>
      <p:ext uri="{BB962C8B-B14F-4D97-AF65-F5344CB8AC3E}">
        <p14:creationId xmlns:p14="http://schemas.microsoft.com/office/powerpoint/2010/main" val="214237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3696" y="716347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938010"/>
            <a:ext cx="45964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latin typeface="+mj-lt"/>
              </a:rPr>
              <a:t>- A falsa religião</a:t>
            </a:r>
            <a:endParaRPr lang="pt-BR" sz="45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270" y="2166167"/>
            <a:ext cx="906235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500" dirty="0" smtClean="0"/>
              <a:t>O que faz de você um Cristão?</a:t>
            </a:r>
          </a:p>
        </p:txBody>
      </p:sp>
    </p:spTree>
    <p:extLst>
      <p:ext uri="{BB962C8B-B14F-4D97-AF65-F5344CB8AC3E}">
        <p14:creationId xmlns:p14="http://schemas.microsoft.com/office/powerpoint/2010/main" val="270337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3696" y="716347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938010"/>
            <a:ext cx="45964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latin typeface="+mj-lt"/>
              </a:rPr>
              <a:t>- A falsa religião</a:t>
            </a:r>
            <a:endParaRPr lang="pt-BR" sz="45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1689" y="2165461"/>
            <a:ext cx="8290618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 23.15  </a:t>
            </a:r>
            <a:r>
              <a:rPr lang="pt-BR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de vós, escribas e fariseus, hipócritas, porque rodeais o mar e a terra para fazer um prosélito; e, uma vez feito, o tornais filho do inferno duas vezes mais do que vós!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05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3696" y="716347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938010"/>
            <a:ext cx="45964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latin typeface="+mj-lt"/>
              </a:rPr>
              <a:t>- A falsa religião</a:t>
            </a:r>
            <a:endParaRPr lang="pt-BR" sz="45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4046" y="2006070"/>
            <a:ext cx="8082644" cy="800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Evento em Jerusalém.</a:t>
            </a:r>
          </a:p>
        </p:txBody>
      </p:sp>
      <p:sp>
        <p:nvSpPr>
          <p:cNvPr id="5" name="Rectangle 4"/>
          <p:cNvSpPr/>
          <p:nvPr/>
        </p:nvSpPr>
        <p:spPr>
          <a:xfrm>
            <a:off x="134818" y="2886825"/>
            <a:ext cx="8801100" cy="8617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5.1 - </a:t>
            </a:r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Passadas estas coisas, havia uma festa dos judeus, e Jesus subiu para Jerusalém.</a:t>
            </a:r>
          </a:p>
        </p:txBody>
      </p:sp>
      <p:sp>
        <p:nvSpPr>
          <p:cNvPr id="8" name="Rectangle 7"/>
          <p:cNvSpPr/>
          <p:nvPr/>
        </p:nvSpPr>
        <p:spPr>
          <a:xfrm>
            <a:off x="167474" y="4224597"/>
            <a:ext cx="8801100" cy="8617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6.1 - Depois </a:t>
            </a:r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destas coisas, atravessou Jesus o mar da Galiléia, que é o de Tiberíades.</a:t>
            </a:r>
          </a:p>
        </p:txBody>
      </p:sp>
    </p:spTree>
    <p:extLst>
      <p:ext uri="{BB962C8B-B14F-4D97-AF65-F5344CB8AC3E}">
        <p14:creationId xmlns:p14="http://schemas.microsoft.com/office/powerpoint/2010/main" val="322495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6" grpId="0" build="p"/>
      <p:bldP spid="5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3696" y="716347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938010"/>
            <a:ext cx="45964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latin typeface="+mj-lt"/>
              </a:rPr>
              <a:t>- A falsa religião</a:t>
            </a:r>
            <a:endParaRPr lang="pt-BR" sz="45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3696" y="2006070"/>
            <a:ext cx="8392994" cy="72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 – A razão da perseguição (1-16).</a:t>
            </a:r>
          </a:p>
        </p:txBody>
      </p:sp>
      <p:sp>
        <p:nvSpPr>
          <p:cNvPr id="9" name="Rectangle 8"/>
          <p:cNvSpPr/>
          <p:nvPr/>
        </p:nvSpPr>
        <p:spPr>
          <a:xfrm>
            <a:off x="180975" y="2615666"/>
            <a:ext cx="8693604" cy="72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 – Resposta de Jesus aos judeus (17-47).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6186" y="3543300"/>
            <a:ext cx="8637814" cy="31350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dirty="0" smtClean="0">
                <a:solidFill>
                  <a:schemeClr val="tx1"/>
                </a:solidFill>
                <a:latin typeface="+mj-lt"/>
              </a:rPr>
              <a:t>I - Jesus faz afirmações sobre sua divindade (17.30)</a:t>
            </a:r>
          </a:p>
          <a:p>
            <a:r>
              <a:rPr lang="pt-BR" sz="3000" dirty="0">
                <a:solidFill>
                  <a:schemeClr val="tx1"/>
                </a:solidFill>
                <a:latin typeface="+mj-lt"/>
              </a:rPr>
              <a:t>	</a:t>
            </a:r>
            <a:r>
              <a:rPr lang="pt-BR" sz="3000" i="1" dirty="0" smtClean="0">
                <a:solidFill>
                  <a:schemeClr val="tx1"/>
                </a:solidFill>
                <a:latin typeface="+mj-lt"/>
              </a:rPr>
              <a:t>* Igual a Deus</a:t>
            </a:r>
          </a:p>
          <a:p>
            <a:r>
              <a:rPr lang="pt-BR" sz="3000" i="1" dirty="0">
                <a:solidFill>
                  <a:schemeClr val="tx1"/>
                </a:solidFill>
                <a:latin typeface="+mj-lt"/>
              </a:rPr>
              <a:t>	</a:t>
            </a:r>
            <a:r>
              <a:rPr lang="pt-BR" sz="3000" i="1" dirty="0" smtClean="0">
                <a:solidFill>
                  <a:schemeClr val="tx1"/>
                </a:solidFill>
                <a:latin typeface="+mj-lt"/>
              </a:rPr>
              <a:t>* Dá vida eterna</a:t>
            </a:r>
          </a:p>
          <a:p>
            <a:r>
              <a:rPr lang="pt-BR" sz="3000" i="1" dirty="0">
                <a:solidFill>
                  <a:schemeClr val="tx1"/>
                </a:solidFill>
                <a:latin typeface="+mj-lt"/>
              </a:rPr>
              <a:t>	</a:t>
            </a:r>
            <a:r>
              <a:rPr lang="pt-BR" sz="3000" i="1" dirty="0" smtClean="0">
                <a:solidFill>
                  <a:schemeClr val="tx1"/>
                </a:solidFill>
                <a:latin typeface="+mj-lt"/>
              </a:rPr>
              <a:t>* Ressuscita os mortos</a:t>
            </a:r>
          </a:p>
          <a:p>
            <a:r>
              <a:rPr lang="pt-BR" sz="3000" b="1" dirty="0" smtClean="0">
                <a:solidFill>
                  <a:schemeClr val="tx1"/>
                </a:solidFill>
                <a:latin typeface="+mj-lt"/>
              </a:rPr>
              <a:t>II - Jesus afirma seu testemunho (31-37)</a:t>
            </a:r>
          </a:p>
          <a:p>
            <a:r>
              <a:rPr lang="pt-BR" sz="3000" b="1" dirty="0" smtClean="0">
                <a:solidFill>
                  <a:schemeClr val="tx1"/>
                </a:solidFill>
                <a:latin typeface="+mj-lt"/>
              </a:rPr>
              <a:t>III - Revela os judeus em sua própria crença (38-47). </a:t>
            </a:r>
            <a:endParaRPr lang="pt-BR" sz="3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361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 build="p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38817" y="1908198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5.1-16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66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577669"/>
            <a:ext cx="9097537" cy="469359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radição religiosa e superstição não são sinônimos de fé autêntica em Deus</a:t>
            </a:r>
            <a:r>
              <a:rPr lang="pt-BR" sz="6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2816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tângulo 1"/>
          <p:cNvSpPr/>
          <p:nvPr/>
        </p:nvSpPr>
        <p:spPr>
          <a:xfrm>
            <a:off x="114300" y="689637"/>
            <a:ext cx="8874579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/>
              <a:t>4</a:t>
            </a:r>
            <a:r>
              <a:rPr lang="pt-BR" sz="3000" b="1" dirty="0" smtClean="0"/>
              <a:t> </a:t>
            </a:r>
            <a:r>
              <a:rPr lang="pt-BR" sz="3000" b="1" dirty="0" smtClean="0"/>
              <a:t>fatores chamam a atenção, mas são secundários...</a:t>
            </a:r>
          </a:p>
          <a:p>
            <a:pPr marL="1371600" lvl="2" indent="-457200">
              <a:buFontTx/>
              <a:buChar char="-"/>
            </a:pPr>
            <a:r>
              <a:rPr lang="pt-BR" sz="2800" dirty="0" smtClean="0"/>
              <a:t>O tanque (Betesda)</a:t>
            </a:r>
          </a:p>
          <a:p>
            <a:pPr marL="1371600" lvl="2" indent="-457200">
              <a:buFontTx/>
              <a:buChar char="-"/>
            </a:pPr>
            <a:r>
              <a:rPr lang="pt-BR" sz="2800" dirty="0" smtClean="0"/>
              <a:t>Um anjo (agitava a água)</a:t>
            </a:r>
          </a:p>
          <a:p>
            <a:pPr marL="1371600" lvl="2" indent="-457200">
              <a:buFontTx/>
              <a:buChar char="-"/>
            </a:pPr>
            <a:r>
              <a:rPr lang="pt-BR" sz="2800" dirty="0" smtClean="0"/>
              <a:t>Um homem enfermo (38 anos)</a:t>
            </a:r>
          </a:p>
          <a:p>
            <a:pPr marL="1371600" lvl="2" indent="-457200">
              <a:buFontTx/>
              <a:buChar char="-"/>
            </a:pPr>
            <a:r>
              <a:rPr lang="pt-BR" sz="2800" dirty="0" smtClean="0"/>
              <a:t>A cura milagrosa</a:t>
            </a:r>
            <a:endParaRPr lang="pt-BR" sz="2800" dirty="0"/>
          </a:p>
        </p:txBody>
      </p:sp>
      <p:sp>
        <p:nvSpPr>
          <p:cNvPr id="10" name="Retângulo 1"/>
          <p:cNvSpPr/>
          <p:nvPr/>
        </p:nvSpPr>
        <p:spPr>
          <a:xfrm>
            <a:off x="119743" y="2866781"/>
            <a:ext cx="887457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/>
              <a:t>Perseguição religiosa...</a:t>
            </a:r>
          </a:p>
        </p:txBody>
      </p:sp>
      <p:sp>
        <p:nvSpPr>
          <p:cNvPr id="2" name="Rectangle 1"/>
          <p:cNvSpPr/>
          <p:nvPr/>
        </p:nvSpPr>
        <p:spPr>
          <a:xfrm>
            <a:off x="293914" y="3427825"/>
            <a:ext cx="8850086" cy="8925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rgbClr val="C00000"/>
                </a:solidFill>
                <a:latin typeface="+mj-lt"/>
              </a:rPr>
              <a:t>5.9 -</a:t>
            </a:r>
            <a:r>
              <a:rPr lang="pt-BR" sz="2600" dirty="0" smtClean="0">
                <a:solidFill>
                  <a:srgbClr val="000000"/>
                </a:solidFill>
                <a:latin typeface="+mj-lt"/>
              </a:rPr>
              <a:t>  </a:t>
            </a:r>
            <a:r>
              <a:rPr lang="pt-BR" sz="2600" dirty="0">
                <a:solidFill>
                  <a:srgbClr val="000000"/>
                </a:solidFill>
                <a:latin typeface="+mj-lt"/>
              </a:rPr>
              <a:t>Imediatamente, o homem se viu curado e, tomando o leito, pôs-se a andar. </a:t>
            </a:r>
            <a:r>
              <a:rPr lang="pt-BR" sz="2600" b="1" u="sng" dirty="0">
                <a:solidFill>
                  <a:srgbClr val="C00000"/>
                </a:solidFill>
                <a:latin typeface="+mj-lt"/>
              </a:rPr>
              <a:t>E aquele dia era sábado.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1194" y="4421144"/>
            <a:ext cx="8850086" cy="8925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rgbClr val="C00000"/>
                </a:solidFill>
                <a:latin typeface="+mj-lt"/>
              </a:rPr>
              <a:t>5.16 -</a:t>
            </a:r>
            <a:r>
              <a:rPr lang="pt-BR" sz="2600" dirty="0">
                <a:solidFill>
                  <a:srgbClr val="000000"/>
                </a:solidFill>
                <a:latin typeface="+mj-lt"/>
              </a:rPr>
              <a:t> </a:t>
            </a:r>
            <a:r>
              <a:rPr lang="pt-BR" sz="2600" dirty="0" smtClean="0">
                <a:solidFill>
                  <a:srgbClr val="000000"/>
                </a:solidFill>
                <a:latin typeface="+mj-lt"/>
              </a:rPr>
              <a:t>E </a:t>
            </a:r>
            <a:r>
              <a:rPr lang="pt-BR" sz="2600" dirty="0">
                <a:solidFill>
                  <a:srgbClr val="000000"/>
                </a:solidFill>
                <a:latin typeface="+mj-lt"/>
              </a:rPr>
              <a:t>os judeus perseguiam Jesus, </a:t>
            </a:r>
            <a:r>
              <a:rPr lang="pt-BR" sz="2600" b="1" u="sng" dirty="0">
                <a:solidFill>
                  <a:srgbClr val="C00000"/>
                </a:solidFill>
                <a:latin typeface="+mj-lt"/>
              </a:rPr>
              <a:t>porque fazia estas coisas no sábado.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4802" y="5389971"/>
            <a:ext cx="8850086" cy="143116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rgbClr val="C00000"/>
                </a:solidFill>
                <a:latin typeface="+mj-lt"/>
              </a:rPr>
              <a:t>5.18 -</a:t>
            </a:r>
            <a:r>
              <a:rPr lang="pt-BR" sz="2800" dirty="0">
                <a:solidFill>
                  <a:srgbClr val="000000"/>
                </a:solidFill>
                <a:latin typeface="+mj-lt"/>
              </a:rPr>
              <a:t> Por isso, pois, os judeus ainda mais procuravam matá-lo, porque não somente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violava o sábado</a:t>
            </a:r>
            <a:r>
              <a:rPr lang="pt-BR" sz="2800" dirty="0">
                <a:solidFill>
                  <a:srgbClr val="000000"/>
                </a:solidFill>
                <a:latin typeface="+mj-lt"/>
              </a:rPr>
              <a:t>, mas também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dizia que Deus era seu próprio 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Pai</a:t>
            </a:r>
            <a:r>
              <a:rPr lang="pt-BR" sz="2800" dirty="0" smtClean="0">
                <a:solidFill>
                  <a:srgbClr val="000000"/>
                </a:solidFill>
                <a:latin typeface="+mj-lt"/>
              </a:rPr>
              <a:t>, fazendo-se 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igual a Deus.</a:t>
            </a:r>
            <a:endParaRPr lang="pt-BR" sz="2800" b="1" u="sng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47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O que a </a:t>
            </a:r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falsa </a:t>
            </a:r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religião causa?</a:t>
            </a:r>
            <a:endParaRPr lang="pt-BR" sz="4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" y="1281793"/>
            <a:ext cx="9062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O homem curado                              Os Judeus</a:t>
            </a:r>
            <a:endParaRPr lang="pt-BR" sz="4000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77836" y="1281793"/>
            <a:ext cx="5829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JESUS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7314" y="2222183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4592" y="2986904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2 – Causa dogmatismo – tradição cega.</a:t>
            </a:r>
            <a:endParaRPr lang="pt-BR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0972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8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577669"/>
            <a:ext cx="9097537" cy="469359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radição religiosa e superstição não são sinônimos de fé autêntica em Deus</a:t>
            </a:r>
            <a:r>
              <a:rPr lang="pt-BR" sz="6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515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961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Passadas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estas coisas, havia uma festa dos judeus, e Jesus subiu para Jerusalém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51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981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Passadas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estas coisas,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havia uma festa dos judeus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e Jesus subiu para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Jerusalém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4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2315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Ora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existe ali, junto à Porta das Ovelhas, um tanque, chamado em hebraico Betesda, o qual tem cinco pavilhões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Nestes, jazia uma multidão de enfermos, cegos, coxos, paralíticos.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2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2315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Ora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existe ali,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junto à Porta das Ovelhas, um tanque, chamado em hebraico Betesda, o qual tem cinco pavilhões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Nestes, jazia uma multidão de enfermos, cegos, coxos, paralíticos.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2079" y="4278086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Descrição narrativa. Já não existia nos dias de João.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47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2315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Ora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existe ali, junto à Porta das Ovelhas,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 tanque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chamado em hebraico Betesda,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 qual tem cinco pavilhões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Nestes, jazia uma multidão de enfermos, cegos, coxos, paralíticos.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2079" y="384538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“Piscina pública” – banho; fonte refrescante; 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54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2315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Ora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existe ali, junto à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Porta das Ovelhas</a:t>
            </a:r>
            <a:r>
              <a:rPr lang="pt-BR" sz="2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um tanque, chamado em hebraico Betesda, o qual tem cinco pavilhões</a:t>
            </a:r>
            <a:r>
              <a:rPr lang="pt-BR" sz="27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Nestes, jazia uma multidão de enfermos, cegos, coxos, paralíticos.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2079" y="384538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“Piscina pública” – banho; fonte refrescante; 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9359" y="4348843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Próximo à saída do Templo 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90416"/>
            <a:ext cx="9151952" cy="181588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+mj-lt"/>
              </a:rPr>
              <a:t>Ne 3.1 - Então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, se dispôs Eliasibe, o sumo sacerdote, com os sacerdotes, seus irmãos, e reedificaram a </a:t>
            </a:r>
            <a:r>
              <a:rPr lang="pt-BR" sz="2800" u="sng" dirty="0">
                <a:solidFill>
                  <a:schemeClr val="bg1"/>
                </a:solidFill>
                <a:latin typeface="+mj-lt"/>
              </a:rPr>
              <a:t>Porta das Ovelhas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; consagraram-na, assentaram-lhe as portas e continuaram a reconstrução até à Torre dos Cem e à Torre de Hananel.</a:t>
            </a:r>
          </a:p>
        </p:txBody>
      </p:sp>
    </p:spTree>
    <p:extLst>
      <p:ext uri="{BB962C8B-B14F-4D97-AF65-F5344CB8AC3E}">
        <p14:creationId xmlns:p14="http://schemas.microsoft.com/office/powerpoint/2010/main" val="211436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2315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Ora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existe ali, junto à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Porta das Ovelhas</a:t>
            </a:r>
            <a:r>
              <a:rPr lang="pt-BR" sz="2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um tanque, chamado em hebraico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Betesda</a:t>
            </a:r>
            <a:r>
              <a:rPr lang="pt-BR" sz="2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o qual tem cinco pavilhões</a:t>
            </a:r>
            <a:r>
              <a:rPr lang="pt-BR" sz="27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7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Nestes, jazia uma multidão de enfermos, cegos, coxos, </a:t>
            </a:r>
            <a:r>
              <a:rPr lang="pt-BR" sz="27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paralíticos.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6640" y="4844142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Casa de misericórdia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2079" y="384538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“Piscina pública” – banho; fonte refrescante; 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9359" y="4348843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Próximo à saída do Templo 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75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2315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Ora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existe ali, </a:t>
            </a:r>
            <a:r>
              <a:rPr lang="pt-BR" sz="2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junto à Porta das Ovelhas, um tanque, chamado em hebraico Betesda, o qual tem cinco pavilhões</a:t>
            </a:r>
            <a:r>
              <a:rPr lang="pt-BR" sz="27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7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Nestes, jazia </a:t>
            </a:r>
            <a:r>
              <a:rPr lang="pt-BR" sz="2700" u="sng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uma multidão</a:t>
            </a:r>
            <a:r>
              <a:rPr lang="pt-BR" sz="2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enfermos, cegos, coxos, </a:t>
            </a:r>
            <a:r>
              <a:rPr lang="pt-BR" sz="27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paralíticos.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6640" y="4844142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Casa de misericórdia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2079" y="384538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“Piscina pública” – banho; fonte refrescante; 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9359" y="4348843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Próximo à saída do Templo 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3918" y="5331277"/>
            <a:ext cx="8229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rgbClr val="0070C0"/>
                </a:solidFill>
              </a:rPr>
              <a:t>Superstição.</a:t>
            </a:r>
            <a:endParaRPr lang="pt-BR" sz="45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09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[esperando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que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 movesse a água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Porquanto um anjo descia em certo tempo, agitando-a; e o primeiro que entrava no tanque, uma vez agitada a água,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sarava de qualquer doença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que 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tivesse].</a:t>
            </a: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3918" y="5331277"/>
            <a:ext cx="8229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rgbClr val="0070C0"/>
                </a:solidFill>
              </a:rPr>
              <a:t>Superstição.</a:t>
            </a:r>
            <a:endParaRPr lang="pt-BR" sz="45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4593" y="3845380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Águas movidas com propriedades medicinais (avermelhada).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0037" y="4846864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Aproveitamento das águas dos sacerdotes.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13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[esperando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que se movesse a água. Porquanto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 anjo descia em certo tempo, agitando-a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 e o primeiro que entrava no tanque, uma vez agitada a água, sarava de qualquer doença que 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tivesse].</a:t>
            </a: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3918" y="5331277"/>
            <a:ext cx="8229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500" dirty="0" smtClean="0">
                <a:solidFill>
                  <a:srgbClr val="0070C0"/>
                </a:solidFill>
              </a:rPr>
              <a:t>Superstição.</a:t>
            </a:r>
            <a:endParaRPr lang="pt-BR" sz="45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4593" y="3845380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Águas movidas com propriedades medicinais (avermelhada).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0037" y="4846864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Aproveitamento das águas dos sacerdotes.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32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2740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Estava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ali um homem enfermo havia trinta e oito anos.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Jesus, vendo-o deitado e sabendo que estava assim há muito tempo, perguntou-lhe: Queres ser curado?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Respondeu-lhe o enfermo: Senhor, não tenho ninguém que me ponha no tanque, quando a água é agitada; pois, enquanto eu vou, desce outro antes de mim.</a:t>
            </a:r>
          </a:p>
        </p:txBody>
      </p:sp>
    </p:spTree>
    <p:extLst>
      <p:ext uri="{BB962C8B-B14F-4D97-AF65-F5344CB8AC3E}">
        <p14:creationId xmlns:p14="http://schemas.microsoft.com/office/powerpoint/2010/main" val="138248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2740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700" u="sng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Estava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ali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um homem enfermo havia trinta e oito anos.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Jesus, vendo-o deitado e sabendo que estava assim há muito tempo, perguntou-lhe: Queres ser curado?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Respondeu-lhe o enfermo: Senhor, não tenho ninguém que me ponha no tanque, quando a água é agitada; pois, enquanto eu vou, desce outro antes de mim.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593" y="46863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Esperança supersticiosa.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24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2740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700" u="sng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Estava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ali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um homem enfermo havia trinta e oito anos.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Jesus, vendo-o deitado e sabendo que estava assim há muito tempo, perguntou-lhe: </a:t>
            </a:r>
            <a:r>
              <a:rPr lang="pt-BR" sz="2700" b="1" u="sng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Queres ser curado?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Respondeu-lhe o enfermo: Senhor, não tenho ninguém que me ponha no tanque, quando a água é agitada; pois, enquanto eu vou, desce outro antes de mim.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593" y="46863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Esperança supersticiosa.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1872" y="5181601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Desejo/ busca.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1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2740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700" u="sng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Estava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ali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um homem enfermo havia trinta e oito anos.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Jesus, vendo-o deitado e sabendo que estava assim há muito tempo, perguntou-lhe: </a:t>
            </a:r>
            <a:r>
              <a:rPr lang="pt-BR" sz="2700" b="1" u="sng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Queres ser curado?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Respondeu-lhe o enfermo: Senhor,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não tenho ninguém que me ponha no tanque, quando a água é agitada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 pois, enquanto eu vou, desce outro antes de mim.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593" y="46863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Esperança supersticiosa.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45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2740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7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Estava </a:t>
            </a:r>
            <a:r>
              <a:rPr lang="pt-BR" sz="2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ali um homem enfermo havia trinta e oito anos.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Jesus, vendo-o deitado e sabendo que estava assim há muito tempo, </a:t>
            </a:r>
            <a:r>
              <a:rPr lang="pt-BR" sz="2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perguntou-lhe: Queres ser curado?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Respondeu-lhe o enfermo: Senhor</a:t>
            </a:r>
            <a:r>
              <a:rPr lang="pt-BR" sz="2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não tenho ninguém</a:t>
            </a:r>
            <a:r>
              <a:rPr lang="pt-BR" sz="2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que me ponha no tanque, quando a água é agitada; pois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enquanto eu vou,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desce outro antes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 mim.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593" y="46863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Esperança supersticiosa.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1871" y="5181599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Compaixão.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96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1406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Então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lhe disse Jesus: Levanta-te, toma o teu leito e anda.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Imediatamente, o homem se viu curado e, tomando o leito, pôs-se a andar. E aquele dia era sábado.</a:t>
            </a:r>
          </a:p>
        </p:txBody>
      </p:sp>
    </p:spTree>
    <p:extLst>
      <p:ext uri="{BB962C8B-B14F-4D97-AF65-F5344CB8AC3E}">
        <p14:creationId xmlns:p14="http://schemas.microsoft.com/office/powerpoint/2010/main" val="87768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142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Então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lhe disse Jesus: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Levanta-te, toma o teu leito e anda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Imediatamente, o homem se viu curado e, tomando o leito, pôs-se a andar. E aquele dia era sábado.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593" y="3526970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Compaixão.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3 ordens.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6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142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Então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lhe disse Jesus: Levanta-te, toma o teu leito e anda.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Imediatamente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o homem se viu curado e, tomando o leito, </a:t>
            </a:r>
            <a:r>
              <a:rPr lang="pt-BR" sz="27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pôs-se a andar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E aquele dia era sábado.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593" y="3551462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Somente de Jesus. Nada do homem.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68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142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Então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lhe disse Jesus: Levanta-te, toma o teu leito e anda.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Imediatamente, o homem se viu curado e, tomando o leito, pôs-se a andar.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 aquele dia era sábado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Up Arrow 1"/>
          <p:cNvSpPr/>
          <p:nvPr/>
        </p:nvSpPr>
        <p:spPr>
          <a:xfrm>
            <a:off x="3690257" y="2024744"/>
            <a:ext cx="661307" cy="100420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Up Arrow 11"/>
          <p:cNvSpPr/>
          <p:nvPr/>
        </p:nvSpPr>
        <p:spPr>
          <a:xfrm flipV="1">
            <a:off x="3690256" y="3507000"/>
            <a:ext cx="661307" cy="237128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104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2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362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pt-BR" sz="26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Por isso, disseram os judeus ao que fora curado: Hoje é sábado, e não te é lícito carregar o leito.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Ao que ele lhes respondeu: O mesmo que me curou me disse: Toma o teu leito e anda.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Perguntaram-lhe eles: Quem é o homem que te disse: Toma o teu leito e anda?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Mas o que fora curado não sabia quem era; porque Jesus se havia retirado, por haver muita gente naquele lugar.</a:t>
            </a:r>
          </a:p>
        </p:txBody>
      </p:sp>
    </p:spTree>
    <p:extLst>
      <p:ext uri="{BB962C8B-B14F-4D97-AF65-F5344CB8AC3E}">
        <p14:creationId xmlns:p14="http://schemas.microsoft.com/office/powerpoint/2010/main" val="405834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362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pt-BR" sz="26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Por isso, </a:t>
            </a:r>
            <a:r>
              <a:rPr lang="pt-BR" sz="26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disseram os judeus 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ao que fora curado: </a:t>
            </a:r>
            <a:r>
              <a:rPr lang="pt-BR" sz="2600" u="sng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Hoje é sábado, e não te é lícito carregar o leito.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Ao que ele lhes respondeu: O mesmo que me curou me disse: Toma o teu leito e anda.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Perguntaram-lhe eles: Quem é o homem que te disse: Toma o teu leito e anda?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Mas o que fora curado não sabia quem era; porque Jesus se havia retirado, por haver muita gente naquele lugar.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593" y="5494564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Violar o sábado (carregar o leito).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24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362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pt-BR" sz="26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Por isso, </a:t>
            </a:r>
            <a:r>
              <a:rPr lang="pt-BR" sz="26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disseram os judeus 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ao que fora curado: </a:t>
            </a:r>
            <a:r>
              <a:rPr lang="pt-BR" sz="2600" u="sng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Hoje é sábado, e não te é lícito carregar o leito.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Ao que ele lhes respondeu: O mesmo que me curou me disse: </a:t>
            </a:r>
            <a:r>
              <a:rPr lang="pt-BR" sz="26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Toma o teu leito e anda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Perguntaram-lhe eles: Quem é o homem que te disse: </a:t>
            </a:r>
            <a:r>
              <a:rPr lang="pt-BR" sz="26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Toma o teu leito e anda?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Mas o que fora curado não sabia quem era; porque Jesus se havia retirado, por haver muita gente naquele lugar.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593" y="5494564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Violar o sábado (carregar o leito).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31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362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pt-BR" sz="26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Por isso, disseram os judeus ao que fora curado: Hoje é sábado, e não te é lícito carregar o leito.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Ao que ele lhes respondeu: O mesmo que me curou me disse: Toma o teu leito e anda.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Perguntaram-lhe eles: </a:t>
            </a:r>
            <a:r>
              <a:rPr lang="pt-BR" sz="26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Quem é o homem que te disse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Toma o teu leito e anda?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Mas o que fora curado não sabia quem era; porque Jesus se havia retirado, por haver muita gente naquele lugar.</a:t>
            </a:r>
          </a:p>
        </p:txBody>
      </p:sp>
    </p:spTree>
    <p:extLst>
      <p:ext uri="{BB962C8B-B14F-4D97-AF65-F5344CB8AC3E}">
        <p14:creationId xmlns:p14="http://schemas.microsoft.com/office/powerpoint/2010/main" val="266049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307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pt-BR" sz="26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Mais tarde, Jesus o encontrou no templo e lhe disse: Olha que já estás curado; não peques mais, para que não te suceda coisa pior.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O homem retirou-se e disse aos judeus que fora Jesus quem o havia curado.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E os judeus perseguiam Jesus, porque fazia estas coisas no sábado.</a:t>
            </a:r>
          </a:p>
        </p:txBody>
      </p:sp>
    </p:spTree>
    <p:extLst>
      <p:ext uri="{BB962C8B-B14F-4D97-AF65-F5344CB8AC3E}">
        <p14:creationId xmlns:p14="http://schemas.microsoft.com/office/powerpoint/2010/main" val="246086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307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pt-BR" sz="26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Mais tarde, Jesus o encontrou no templo e lhe disse: </a:t>
            </a:r>
            <a:r>
              <a:rPr lang="pt-BR" sz="26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Olha que já estás curado; não peques mais, para que não te suceda coisa pior.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O homem retirou-se e disse aos judeus que fora Jesus quem o havia curado.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E os judeus perseguiam Jesus, porque fazia estas coisas no sábado.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593" y="4963887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Crença judaica sobre alguns pecados.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705" y="179110"/>
            <a:ext cx="9151952" cy="181588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+mj-lt"/>
              </a:rPr>
              <a:t>9.2-3 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E os seus discípulos perguntaram: Mestre, quem pecou, este ou seus pais, para que nascesse cego?</a:t>
            </a:r>
          </a:p>
          <a:p>
            <a:r>
              <a:rPr lang="pt-BR" sz="2800" dirty="0" smtClean="0">
                <a:solidFill>
                  <a:schemeClr val="bg1"/>
                </a:solidFill>
                <a:latin typeface="+mj-lt"/>
              </a:rPr>
              <a:t>Respondeu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Jesus: Nem ele pecou, nem seus pais; mas foi para que se manifestem nele as obras de Deus.</a:t>
            </a:r>
          </a:p>
        </p:txBody>
      </p:sp>
    </p:spTree>
    <p:extLst>
      <p:ext uri="{BB962C8B-B14F-4D97-AF65-F5344CB8AC3E}">
        <p14:creationId xmlns:p14="http://schemas.microsoft.com/office/powerpoint/2010/main" val="228687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307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pt-BR" sz="26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Mais tarde, Jesus o encontrou no templo e lhe disse: </a:t>
            </a:r>
            <a:r>
              <a:rPr lang="pt-BR" sz="26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Olha que já estás curado; não peques mais, para que não te suceda coisa pior.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O homem retirou-se e disse aos judeus que fora Jesus quem o havia curado.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E os judeus perseguiam Jesus, porque fazia estas coisas no sábado.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593" y="4963887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Crença judaica sobre alguns pecados.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7953" y="83696"/>
            <a:ext cx="9151952" cy="138499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+mj-lt"/>
              </a:rPr>
              <a:t>Lc 13.2 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Ele, porém, lhes disse: Pensais que esses galileus eram mais pecadores do que todos os outros galileus, por terem padecido estas coisas?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035" y="5418365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</a:rPr>
              <a:t>Recado de Jesus é: não peques... </a:t>
            </a:r>
            <a:endParaRPr lang="pt-BR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57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307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pt-BR" sz="26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Mais tarde, Jesus o encontrou no templo e lhe disse: Olha que já estás curado; não peques mais, para que não te suceda coisa pior.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 homem retirou-se e disse aos judeus que fora Jesus quem o havia curado.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E os judeus perseguiam Jesus, porque fazia estas coisas no sábado.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6071" y="5010611"/>
            <a:ext cx="8820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C00000"/>
                </a:solidFill>
              </a:rPr>
              <a:t>Aquele havia obedecido a Jesus e ignorado o sábado, mas ficou intimidado pelos judeus.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91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6153426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2" y="1968647"/>
            <a:ext cx="9151951" cy="418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212272" y="2024744"/>
            <a:ext cx="8833757" cy="307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pt-BR" sz="26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Mais tarde, Jesus o encontrou no templo e lhe disse: Olha que já estás curado; não peques mais, para que não te suceda coisa pior.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O homem retirou-se e disse aos judeus que fora Jesus quem o havia curado.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pt-BR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 os judeus perseguiam Jesus, porque fazia estas coisas no sábado.</a:t>
            </a:r>
          </a:p>
        </p:txBody>
      </p:sp>
    </p:spTree>
    <p:extLst>
      <p:ext uri="{BB962C8B-B14F-4D97-AF65-F5344CB8AC3E}">
        <p14:creationId xmlns:p14="http://schemas.microsoft.com/office/powerpoint/2010/main" val="20318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>
                <a:solidFill>
                  <a:schemeClr val="tx1"/>
                </a:solidFill>
              </a:rPr>
              <a:t>O que a falsa religião causa?</a:t>
            </a:r>
            <a:endParaRPr lang="pt-BR" sz="42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" y="1281793"/>
            <a:ext cx="9062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O homem curado                              Os Judeus</a:t>
            </a:r>
            <a:endParaRPr lang="pt-BR" sz="4000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77836" y="1281793"/>
            <a:ext cx="5829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 smtClean="0">
                <a:solidFill>
                  <a:srgbClr val="C00000"/>
                </a:solidFill>
                <a:latin typeface="+mj-lt"/>
              </a:rPr>
              <a:t>JESUS</a:t>
            </a:r>
            <a:endParaRPr lang="pt-BR" sz="4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643" y="2369141"/>
            <a:ext cx="9062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921" y="3133862"/>
            <a:ext cx="9062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2 – Causa dogmatismo – tradição cega.</a:t>
            </a:r>
            <a:endParaRPr lang="pt-BR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1199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Conclusão:</a:t>
            </a:r>
            <a:endParaRPr lang="pt-BR" sz="4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643" y="1969090"/>
            <a:ext cx="9062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A compaixão de Jesus </a:t>
            </a:r>
          </a:p>
          <a:p>
            <a:r>
              <a:rPr lang="pt-BR" sz="4000" b="1" dirty="0" smtClean="0">
                <a:latin typeface="+mj-lt"/>
              </a:rPr>
              <a:t>A mudança do homem curado</a:t>
            </a:r>
          </a:p>
          <a:p>
            <a:r>
              <a:rPr lang="pt-BR" sz="4000" b="1" dirty="0" smtClean="0">
                <a:latin typeface="+mj-lt"/>
              </a:rPr>
              <a:t>A ira dos judeus</a:t>
            </a:r>
          </a:p>
        </p:txBody>
      </p:sp>
    </p:spTree>
    <p:extLst>
      <p:ext uri="{BB962C8B-B14F-4D97-AF65-F5344CB8AC3E}">
        <p14:creationId xmlns:p14="http://schemas.microsoft.com/office/powerpoint/2010/main" val="198605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Conclusão:</a:t>
            </a:r>
            <a:endParaRPr lang="pt-BR" sz="4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643" y="1079184"/>
            <a:ext cx="906235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Jesus...</a:t>
            </a:r>
          </a:p>
          <a:p>
            <a:r>
              <a:rPr lang="pt-BR" sz="3000" b="1" dirty="0" smtClean="0">
                <a:latin typeface="+mj-lt"/>
              </a:rPr>
              <a:t>Agiu com misericórdia, foi até o enfermo (no sábado).</a:t>
            </a:r>
          </a:p>
          <a:p>
            <a:r>
              <a:rPr lang="pt-BR" sz="3000" b="1" dirty="0" smtClean="0">
                <a:latin typeface="+mj-lt"/>
              </a:rPr>
              <a:t>Fez um milagre (no sábado)</a:t>
            </a:r>
          </a:p>
          <a:p>
            <a:r>
              <a:rPr lang="pt-BR" sz="3000" b="1" dirty="0" smtClean="0">
                <a:latin typeface="+mj-lt"/>
              </a:rPr>
              <a:t>Deu ordem ao que fora curado para andar (no sábado).</a:t>
            </a:r>
          </a:p>
          <a:p>
            <a:r>
              <a:rPr lang="pt-BR" sz="3000" b="1" dirty="0" smtClean="0">
                <a:latin typeface="+mj-lt"/>
              </a:rPr>
              <a:t>Jesus o procurou no Templo (provocar).</a:t>
            </a:r>
          </a:p>
          <a:p>
            <a:endParaRPr lang="pt-BR" sz="3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5135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Conclusão:</a:t>
            </a:r>
            <a:endParaRPr lang="pt-BR" sz="4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643" y="1079184"/>
            <a:ext cx="9062357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O homem...</a:t>
            </a:r>
          </a:p>
          <a:p>
            <a:r>
              <a:rPr lang="pt-BR" sz="3000" b="1" dirty="0" smtClean="0">
                <a:latin typeface="+mj-lt"/>
              </a:rPr>
              <a:t>Recebeu a compaixão enquanto nenhum judeu o ajudou.</a:t>
            </a:r>
          </a:p>
          <a:p>
            <a:r>
              <a:rPr lang="pt-BR" sz="3000" b="1" dirty="0" smtClean="0">
                <a:latin typeface="+mj-lt"/>
              </a:rPr>
              <a:t>Obedeceu a Jesus quando foi curado.</a:t>
            </a:r>
          </a:p>
          <a:p>
            <a:r>
              <a:rPr lang="pt-BR" sz="3000" b="1" dirty="0" smtClean="0">
                <a:latin typeface="+mj-lt"/>
              </a:rPr>
              <a:t>Foi coagido pelos judeus.</a:t>
            </a:r>
          </a:p>
          <a:p>
            <a:r>
              <a:rPr lang="pt-BR" sz="3000" b="1" dirty="0" smtClean="0">
                <a:latin typeface="+mj-lt"/>
              </a:rPr>
              <a:t>Escolheu os judeus (sabia que os judeus o odiavam)</a:t>
            </a:r>
          </a:p>
          <a:p>
            <a:r>
              <a:rPr lang="pt-BR" sz="3000" b="1" dirty="0" smtClean="0">
                <a:latin typeface="+mj-lt"/>
              </a:rPr>
              <a:t> </a:t>
            </a:r>
          </a:p>
          <a:p>
            <a:endParaRPr lang="pt-BR" sz="3000" b="1" dirty="0" smtClean="0">
              <a:latin typeface="+mj-lt"/>
            </a:endParaRPr>
          </a:p>
          <a:p>
            <a:endParaRPr lang="pt-BR" sz="3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280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Conclusão:</a:t>
            </a:r>
            <a:endParaRPr lang="pt-BR" sz="4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643" y="1079184"/>
            <a:ext cx="906235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Os judeus...</a:t>
            </a:r>
          </a:p>
          <a:p>
            <a:r>
              <a:rPr lang="pt-BR" sz="3000" b="1" dirty="0" smtClean="0">
                <a:latin typeface="+mj-lt"/>
              </a:rPr>
              <a:t>Odiaram Jesus por violar o sábado.</a:t>
            </a:r>
          </a:p>
          <a:p>
            <a:r>
              <a:rPr lang="pt-BR" sz="3000" b="1" dirty="0" smtClean="0">
                <a:latin typeface="+mj-lt"/>
              </a:rPr>
              <a:t>Zelosos pela tradição e odiando a compaixão.</a:t>
            </a:r>
          </a:p>
          <a:p>
            <a:r>
              <a:rPr lang="pt-BR" sz="3000" b="1" dirty="0" smtClean="0">
                <a:latin typeface="+mj-lt"/>
              </a:rPr>
              <a:t>Zelosos pela tradição sem conhecer o salvador.</a:t>
            </a:r>
            <a:endParaRPr lang="pt-BR" sz="3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246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577669"/>
            <a:ext cx="9097537" cy="469359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radição religiosa e superstição não são sinônimos de fé autêntica em Deus</a:t>
            </a:r>
            <a:r>
              <a:rPr lang="pt-BR" sz="6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0305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168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O que a fé falsa religião causa?</a:t>
            </a:r>
            <a:endParaRPr lang="pt-BR" sz="4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28" y="12751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952" y="2121190"/>
            <a:ext cx="9151951" cy="707886"/>
          </a:xfrm>
          <a:prstGeom prst="rect">
            <a:avLst/>
          </a:prstGeom>
          <a:solidFill>
            <a:srgbClr val="FFF5D9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 2 – Causa dogmatismo – tradição cega.</a:t>
            </a:r>
            <a:endParaRPr lang="pt-BR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982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5340</TotalTime>
  <Words>3169</Words>
  <Application>Microsoft Office PowerPoint</Application>
  <PresentationFormat>On-screen Show (4:3)</PresentationFormat>
  <Paragraphs>332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Calibri</vt:lpstr>
      <vt:lpstr>Calibri Light</vt:lpstr>
      <vt:lpstr>Century Gothic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426</cp:revision>
  <dcterms:created xsi:type="dcterms:W3CDTF">2015-02-28T18:51:08Z</dcterms:created>
  <dcterms:modified xsi:type="dcterms:W3CDTF">2015-09-20T21:42:56Z</dcterms:modified>
</cp:coreProperties>
</file>